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39122-6675-49FB-96D2-CEA2383FD41D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03740A54-94B2-4F2D-9203-3EB1F4F9111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комплексного анализа инвестиционной деятельности предприятия могут быть следующие: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F572C-8868-4E43-8146-316D19B7DD6D}" type="parTrans" cxnId="{75E0A4CE-7CE4-4A0B-AE44-A68DA7A8928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EC434-CC3F-4C70-BDA7-61789B07E5EB}" type="sibTrans" cxnId="{75E0A4CE-7CE4-4A0B-AE44-A68DA7A8928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78B0C-0AB2-4951-8BF1-686DE2ECCDCF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структуры и динамики инвестиций;</a:t>
          </a:r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D9522-0A8F-4263-980E-C6EA938B09C0}" type="parTrans" cxnId="{8FBC8D85-E40F-40D6-AF42-B3D49C5749E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15F10-D611-4475-94C2-8D5AB7696B42}" type="sibTrans" cxnId="{8FBC8D85-E40F-40D6-AF42-B3D49C5749E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9E61B-D0AE-49B1-8969-BAC7D6B30431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инвестиций, выбор наиболее оптимального источника финансирования, использование полученных результатов в процессе принятия управленческих решений;</a:t>
          </a:r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3ACF-7332-4215-888D-1DDAD31CF33D}" type="parTrans" cxnId="{D8A9D874-9C47-4CC5-9ACF-FB4370B7B4E6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B1DB8-886E-4D76-957A-5CEE49707BBC}" type="sibTrans" cxnId="{D8A9D874-9C47-4CC5-9ACF-FB4370B7B4E6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9BDF7-428F-4CCD-B126-1DDAFEB5B022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резервов увеличения объемов инвестирования.</a:t>
          </a:r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85543-5DC0-4480-8183-85DBB426A364}" type="parTrans" cxnId="{0DCF6461-A3C8-49A7-A9A3-AD30DE18D44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E9D5C-660A-406E-94F5-360A4B883848}" type="sibTrans" cxnId="{0DCF6461-A3C8-49A7-A9A3-AD30DE18D44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831AC-EC06-41CE-831B-26B16991A745}" type="pres">
      <dgm:prSet presAssocID="{DBF39122-6675-49FB-96D2-CEA2383FD4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01EE76-06CE-49BE-B190-B5D77511E72E}" type="pres">
      <dgm:prSet presAssocID="{03740A54-94B2-4F2D-9203-3EB1F4F91114}" presName="hierRoot1" presStyleCnt="0">
        <dgm:presLayoutVars>
          <dgm:hierBranch val="init"/>
        </dgm:presLayoutVars>
      </dgm:prSet>
      <dgm:spPr/>
    </dgm:pt>
    <dgm:pt modelId="{9BB0395C-3551-4737-903C-DB8C3C231143}" type="pres">
      <dgm:prSet presAssocID="{03740A54-94B2-4F2D-9203-3EB1F4F91114}" presName="rootComposite1" presStyleCnt="0"/>
      <dgm:spPr/>
    </dgm:pt>
    <dgm:pt modelId="{3EE3AA3A-C4FB-4473-96C7-1F4997A80A39}" type="pres">
      <dgm:prSet presAssocID="{03740A54-94B2-4F2D-9203-3EB1F4F91114}" presName="rootText1" presStyleLbl="alignAcc1" presStyleIdx="0" presStyleCnt="0">
        <dgm:presLayoutVars>
          <dgm:chPref val="3"/>
        </dgm:presLayoutVars>
      </dgm:prSet>
      <dgm:spPr/>
    </dgm:pt>
    <dgm:pt modelId="{7C3EC3D1-EF2F-4863-B706-0FDCC2A0F61B}" type="pres">
      <dgm:prSet presAssocID="{03740A54-94B2-4F2D-9203-3EB1F4F91114}" presName="topArc1" presStyleLbl="parChTrans1D1" presStyleIdx="0" presStyleCnt="8"/>
      <dgm:spPr/>
    </dgm:pt>
    <dgm:pt modelId="{BD6DB861-1A9A-442E-ACD4-184DB3D6C215}" type="pres">
      <dgm:prSet presAssocID="{03740A54-94B2-4F2D-9203-3EB1F4F91114}" presName="bottomArc1" presStyleLbl="parChTrans1D1" presStyleIdx="1" presStyleCnt="8"/>
      <dgm:spPr/>
    </dgm:pt>
    <dgm:pt modelId="{0433DCDE-924C-4F2B-A43D-250710503E03}" type="pres">
      <dgm:prSet presAssocID="{03740A54-94B2-4F2D-9203-3EB1F4F91114}" presName="topConnNode1" presStyleLbl="node1" presStyleIdx="0" presStyleCnt="0"/>
      <dgm:spPr/>
    </dgm:pt>
    <dgm:pt modelId="{31002915-38D7-40FB-A1AA-E78C08F89B1D}" type="pres">
      <dgm:prSet presAssocID="{03740A54-94B2-4F2D-9203-3EB1F4F91114}" presName="hierChild2" presStyleCnt="0"/>
      <dgm:spPr/>
    </dgm:pt>
    <dgm:pt modelId="{FC98EF69-2879-451A-9BBB-1E89E6D5FEC3}" type="pres">
      <dgm:prSet presAssocID="{2EAD9522-0A8F-4263-980E-C6EA938B09C0}" presName="Name28" presStyleLbl="parChTrans1D2" presStyleIdx="0" presStyleCnt="3"/>
      <dgm:spPr/>
    </dgm:pt>
    <dgm:pt modelId="{B2355D16-0A9B-4200-902A-FCC9C24256F0}" type="pres">
      <dgm:prSet presAssocID="{09F78B0C-0AB2-4951-8BF1-686DE2ECCDCF}" presName="hierRoot2" presStyleCnt="0">
        <dgm:presLayoutVars>
          <dgm:hierBranch val="init"/>
        </dgm:presLayoutVars>
      </dgm:prSet>
      <dgm:spPr/>
    </dgm:pt>
    <dgm:pt modelId="{BFEBA493-3B1D-4C06-9695-9B945E27AE23}" type="pres">
      <dgm:prSet presAssocID="{09F78B0C-0AB2-4951-8BF1-686DE2ECCDCF}" presName="rootComposite2" presStyleCnt="0"/>
      <dgm:spPr/>
    </dgm:pt>
    <dgm:pt modelId="{B539572A-9325-438C-9B2C-E417C280BE53}" type="pres">
      <dgm:prSet presAssocID="{09F78B0C-0AB2-4951-8BF1-686DE2ECCDCF}" presName="rootText2" presStyleLbl="alignAcc1" presStyleIdx="0" presStyleCnt="0">
        <dgm:presLayoutVars>
          <dgm:chPref val="3"/>
        </dgm:presLayoutVars>
      </dgm:prSet>
      <dgm:spPr/>
    </dgm:pt>
    <dgm:pt modelId="{61BE12F2-5022-4D2F-88F4-346E9F9B9BE3}" type="pres">
      <dgm:prSet presAssocID="{09F78B0C-0AB2-4951-8BF1-686DE2ECCDCF}" presName="topArc2" presStyleLbl="parChTrans1D1" presStyleIdx="2" presStyleCnt="8"/>
      <dgm:spPr/>
    </dgm:pt>
    <dgm:pt modelId="{F995EEFA-3A5D-4091-ABFF-F9EC300417BA}" type="pres">
      <dgm:prSet presAssocID="{09F78B0C-0AB2-4951-8BF1-686DE2ECCDCF}" presName="bottomArc2" presStyleLbl="parChTrans1D1" presStyleIdx="3" presStyleCnt="8"/>
      <dgm:spPr/>
    </dgm:pt>
    <dgm:pt modelId="{FF17C0B3-B2B7-4BBD-9842-FD5B7CE88EF3}" type="pres">
      <dgm:prSet presAssocID="{09F78B0C-0AB2-4951-8BF1-686DE2ECCDCF}" presName="topConnNode2" presStyleLbl="node2" presStyleIdx="0" presStyleCnt="0"/>
      <dgm:spPr/>
    </dgm:pt>
    <dgm:pt modelId="{610A692E-E1ED-4C9F-B89E-EE9B229CB24C}" type="pres">
      <dgm:prSet presAssocID="{09F78B0C-0AB2-4951-8BF1-686DE2ECCDCF}" presName="hierChild4" presStyleCnt="0"/>
      <dgm:spPr/>
    </dgm:pt>
    <dgm:pt modelId="{5B4C066D-6E81-46F4-8632-A326BE36C743}" type="pres">
      <dgm:prSet presAssocID="{09F78B0C-0AB2-4951-8BF1-686DE2ECCDCF}" presName="hierChild5" presStyleCnt="0"/>
      <dgm:spPr/>
    </dgm:pt>
    <dgm:pt modelId="{85BF259F-5708-4F98-83A7-1F5AB580EAE2}" type="pres">
      <dgm:prSet presAssocID="{6B433ACF-7332-4215-888D-1DDAD31CF33D}" presName="Name28" presStyleLbl="parChTrans1D2" presStyleIdx="1" presStyleCnt="3"/>
      <dgm:spPr/>
    </dgm:pt>
    <dgm:pt modelId="{12DB52EC-9410-4645-9799-5136C5A2C497}" type="pres">
      <dgm:prSet presAssocID="{59B9E61B-D0AE-49B1-8969-BAC7D6B30431}" presName="hierRoot2" presStyleCnt="0">
        <dgm:presLayoutVars>
          <dgm:hierBranch val="init"/>
        </dgm:presLayoutVars>
      </dgm:prSet>
      <dgm:spPr/>
    </dgm:pt>
    <dgm:pt modelId="{FB4FAD73-4705-4776-880A-51AEBA0B9815}" type="pres">
      <dgm:prSet presAssocID="{59B9E61B-D0AE-49B1-8969-BAC7D6B30431}" presName="rootComposite2" presStyleCnt="0"/>
      <dgm:spPr/>
    </dgm:pt>
    <dgm:pt modelId="{4AD83572-C81F-4697-AA02-62F12E987AF1}" type="pres">
      <dgm:prSet presAssocID="{59B9E61B-D0AE-49B1-8969-BAC7D6B30431}" presName="rootText2" presStyleLbl="alignAcc1" presStyleIdx="0" presStyleCnt="0">
        <dgm:presLayoutVars>
          <dgm:chPref val="3"/>
        </dgm:presLayoutVars>
      </dgm:prSet>
      <dgm:spPr/>
    </dgm:pt>
    <dgm:pt modelId="{E1F97C52-FB60-438E-B7D2-2AE57C7B3125}" type="pres">
      <dgm:prSet presAssocID="{59B9E61B-D0AE-49B1-8969-BAC7D6B30431}" presName="topArc2" presStyleLbl="parChTrans1D1" presStyleIdx="4" presStyleCnt="8"/>
      <dgm:spPr/>
    </dgm:pt>
    <dgm:pt modelId="{744B2783-EC7E-4783-A2D5-B21F5139FD86}" type="pres">
      <dgm:prSet presAssocID="{59B9E61B-D0AE-49B1-8969-BAC7D6B30431}" presName="bottomArc2" presStyleLbl="parChTrans1D1" presStyleIdx="5" presStyleCnt="8"/>
      <dgm:spPr/>
    </dgm:pt>
    <dgm:pt modelId="{40F68BFB-EF29-4012-B7CF-71ED522B5931}" type="pres">
      <dgm:prSet presAssocID="{59B9E61B-D0AE-49B1-8969-BAC7D6B30431}" presName="topConnNode2" presStyleLbl="node2" presStyleIdx="0" presStyleCnt="0"/>
      <dgm:spPr/>
    </dgm:pt>
    <dgm:pt modelId="{E2E631E6-33B8-4E94-B3B2-3A600E91DF17}" type="pres">
      <dgm:prSet presAssocID="{59B9E61B-D0AE-49B1-8969-BAC7D6B30431}" presName="hierChild4" presStyleCnt="0"/>
      <dgm:spPr/>
    </dgm:pt>
    <dgm:pt modelId="{F77AA3FD-C4DE-4DB5-8B8B-45578EA8CD54}" type="pres">
      <dgm:prSet presAssocID="{59B9E61B-D0AE-49B1-8969-BAC7D6B30431}" presName="hierChild5" presStyleCnt="0"/>
      <dgm:spPr/>
    </dgm:pt>
    <dgm:pt modelId="{5C4F099B-8AC6-401A-AEAA-BE433137C21A}" type="pres">
      <dgm:prSet presAssocID="{43485543-5DC0-4480-8183-85DBB426A364}" presName="Name28" presStyleLbl="parChTrans1D2" presStyleIdx="2" presStyleCnt="3"/>
      <dgm:spPr/>
    </dgm:pt>
    <dgm:pt modelId="{94D4411E-39A9-4F99-89A2-1C9E8382C2ED}" type="pres">
      <dgm:prSet presAssocID="{F5B9BDF7-428F-4CCD-B126-1DDAFEB5B022}" presName="hierRoot2" presStyleCnt="0">
        <dgm:presLayoutVars>
          <dgm:hierBranch val="init"/>
        </dgm:presLayoutVars>
      </dgm:prSet>
      <dgm:spPr/>
    </dgm:pt>
    <dgm:pt modelId="{B3276A48-E383-42ED-BE77-4E6CFF572D69}" type="pres">
      <dgm:prSet presAssocID="{F5B9BDF7-428F-4CCD-B126-1DDAFEB5B022}" presName="rootComposite2" presStyleCnt="0"/>
      <dgm:spPr/>
    </dgm:pt>
    <dgm:pt modelId="{71E92FAA-6453-4E52-B0D3-C591B25E3CAA}" type="pres">
      <dgm:prSet presAssocID="{F5B9BDF7-428F-4CCD-B126-1DDAFEB5B022}" presName="rootText2" presStyleLbl="alignAcc1" presStyleIdx="0" presStyleCnt="0">
        <dgm:presLayoutVars>
          <dgm:chPref val="3"/>
        </dgm:presLayoutVars>
      </dgm:prSet>
      <dgm:spPr/>
    </dgm:pt>
    <dgm:pt modelId="{6925E417-727C-4235-A10E-CE6105B1AB38}" type="pres">
      <dgm:prSet presAssocID="{F5B9BDF7-428F-4CCD-B126-1DDAFEB5B022}" presName="topArc2" presStyleLbl="parChTrans1D1" presStyleIdx="6" presStyleCnt="8"/>
      <dgm:spPr/>
    </dgm:pt>
    <dgm:pt modelId="{C7363772-B0A0-4B15-B2DD-072FB4AA5CDF}" type="pres">
      <dgm:prSet presAssocID="{F5B9BDF7-428F-4CCD-B126-1DDAFEB5B022}" presName="bottomArc2" presStyleLbl="parChTrans1D1" presStyleIdx="7" presStyleCnt="8"/>
      <dgm:spPr/>
    </dgm:pt>
    <dgm:pt modelId="{CECA9AF0-CB4C-48BD-AD41-FB2ED91788FB}" type="pres">
      <dgm:prSet presAssocID="{F5B9BDF7-428F-4CCD-B126-1DDAFEB5B022}" presName="topConnNode2" presStyleLbl="node2" presStyleIdx="0" presStyleCnt="0"/>
      <dgm:spPr/>
    </dgm:pt>
    <dgm:pt modelId="{C221F46F-557B-4EF3-9EF2-2A7C65038941}" type="pres">
      <dgm:prSet presAssocID="{F5B9BDF7-428F-4CCD-B126-1DDAFEB5B022}" presName="hierChild4" presStyleCnt="0"/>
      <dgm:spPr/>
    </dgm:pt>
    <dgm:pt modelId="{C6D4F452-224B-4CB5-AA9F-E08259197EB4}" type="pres">
      <dgm:prSet presAssocID="{F5B9BDF7-428F-4CCD-B126-1DDAFEB5B022}" presName="hierChild5" presStyleCnt="0"/>
      <dgm:spPr/>
    </dgm:pt>
    <dgm:pt modelId="{7740B60A-9EF1-4395-9661-84AC2BA0E738}" type="pres">
      <dgm:prSet presAssocID="{03740A54-94B2-4F2D-9203-3EB1F4F91114}" presName="hierChild3" presStyleCnt="0"/>
      <dgm:spPr/>
    </dgm:pt>
  </dgm:ptLst>
  <dgm:cxnLst>
    <dgm:cxn modelId="{9C682845-27F8-4F69-B85B-A06C22C268E4}" type="presOf" srcId="{09F78B0C-0AB2-4951-8BF1-686DE2ECCDCF}" destId="{B539572A-9325-438C-9B2C-E417C280BE53}" srcOrd="0" destOrd="0" presId="urn:microsoft.com/office/officeart/2008/layout/HalfCircleOrganizationChart"/>
    <dgm:cxn modelId="{9612EE5F-CCCA-4370-A321-4335B6578822}" type="presOf" srcId="{2EAD9522-0A8F-4263-980E-C6EA938B09C0}" destId="{FC98EF69-2879-451A-9BBB-1E89E6D5FEC3}" srcOrd="0" destOrd="0" presId="urn:microsoft.com/office/officeart/2008/layout/HalfCircleOrganizationChart"/>
    <dgm:cxn modelId="{91CA766C-29D4-4268-B22B-AF2541A4680F}" type="presOf" srcId="{09F78B0C-0AB2-4951-8BF1-686DE2ECCDCF}" destId="{FF17C0B3-B2B7-4BBD-9842-FD5B7CE88EF3}" srcOrd="1" destOrd="0" presId="urn:microsoft.com/office/officeart/2008/layout/HalfCircleOrganizationChart"/>
    <dgm:cxn modelId="{102D2215-46E6-416A-94D3-18368B67F58F}" type="presOf" srcId="{59B9E61B-D0AE-49B1-8969-BAC7D6B30431}" destId="{40F68BFB-EF29-4012-B7CF-71ED522B5931}" srcOrd="1" destOrd="0" presId="urn:microsoft.com/office/officeart/2008/layout/HalfCircleOrganizationChart"/>
    <dgm:cxn modelId="{4130514C-C219-4E5A-9DCB-850D74942CE2}" type="presOf" srcId="{43485543-5DC0-4480-8183-85DBB426A364}" destId="{5C4F099B-8AC6-401A-AEAA-BE433137C21A}" srcOrd="0" destOrd="0" presId="urn:microsoft.com/office/officeart/2008/layout/HalfCircleOrganizationChart"/>
    <dgm:cxn modelId="{1A46C2BD-9FAF-4A95-95FB-FF65BB26F9DE}" type="presOf" srcId="{DBF39122-6675-49FB-96D2-CEA2383FD41D}" destId="{A16831AC-EC06-41CE-831B-26B16991A745}" srcOrd="0" destOrd="0" presId="urn:microsoft.com/office/officeart/2008/layout/HalfCircleOrganizationChart"/>
    <dgm:cxn modelId="{C0854C19-2750-4376-8B48-E8A4A9F4914B}" type="presOf" srcId="{F5B9BDF7-428F-4CCD-B126-1DDAFEB5B022}" destId="{CECA9AF0-CB4C-48BD-AD41-FB2ED91788FB}" srcOrd="1" destOrd="0" presId="urn:microsoft.com/office/officeart/2008/layout/HalfCircleOrganizationChart"/>
    <dgm:cxn modelId="{8FBC8D85-E40F-40D6-AF42-B3D49C5749EA}" srcId="{03740A54-94B2-4F2D-9203-3EB1F4F91114}" destId="{09F78B0C-0AB2-4951-8BF1-686DE2ECCDCF}" srcOrd="0" destOrd="0" parTransId="{2EAD9522-0A8F-4263-980E-C6EA938B09C0}" sibTransId="{03415F10-D611-4475-94C2-8D5AB7696B42}"/>
    <dgm:cxn modelId="{1937F48D-1882-48AE-A3E4-F7154E90E461}" type="presOf" srcId="{6B433ACF-7332-4215-888D-1DDAD31CF33D}" destId="{85BF259F-5708-4F98-83A7-1F5AB580EAE2}" srcOrd="0" destOrd="0" presId="urn:microsoft.com/office/officeart/2008/layout/HalfCircleOrganizationChart"/>
    <dgm:cxn modelId="{D8A9D874-9C47-4CC5-9ACF-FB4370B7B4E6}" srcId="{03740A54-94B2-4F2D-9203-3EB1F4F91114}" destId="{59B9E61B-D0AE-49B1-8969-BAC7D6B30431}" srcOrd="1" destOrd="0" parTransId="{6B433ACF-7332-4215-888D-1DDAD31CF33D}" sibTransId="{10DB1DB8-886E-4D76-957A-5CEE49707BBC}"/>
    <dgm:cxn modelId="{03E0DB85-10E9-4F1A-87BE-A65CB8D22A18}" type="presOf" srcId="{03740A54-94B2-4F2D-9203-3EB1F4F91114}" destId="{0433DCDE-924C-4F2B-A43D-250710503E03}" srcOrd="1" destOrd="0" presId="urn:microsoft.com/office/officeart/2008/layout/HalfCircleOrganizationChart"/>
    <dgm:cxn modelId="{E77BD78C-E74F-4275-BC64-85C4CB3373C6}" type="presOf" srcId="{03740A54-94B2-4F2D-9203-3EB1F4F91114}" destId="{3EE3AA3A-C4FB-4473-96C7-1F4997A80A39}" srcOrd="0" destOrd="0" presId="urn:microsoft.com/office/officeart/2008/layout/HalfCircleOrganizationChart"/>
    <dgm:cxn modelId="{43B2BBAF-4695-4844-940B-0ABF8F5309E0}" type="presOf" srcId="{F5B9BDF7-428F-4CCD-B126-1DDAFEB5B022}" destId="{71E92FAA-6453-4E52-B0D3-C591B25E3CAA}" srcOrd="0" destOrd="0" presId="urn:microsoft.com/office/officeart/2008/layout/HalfCircleOrganizationChart"/>
    <dgm:cxn modelId="{5E4E7E89-098F-4D30-BAC8-107D79F110F9}" type="presOf" srcId="{59B9E61B-D0AE-49B1-8969-BAC7D6B30431}" destId="{4AD83572-C81F-4697-AA02-62F12E987AF1}" srcOrd="0" destOrd="0" presId="urn:microsoft.com/office/officeart/2008/layout/HalfCircleOrganizationChart"/>
    <dgm:cxn modelId="{0DCF6461-A3C8-49A7-A9A3-AD30DE18D44D}" srcId="{03740A54-94B2-4F2D-9203-3EB1F4F91114}" destId="{F5B9BDF7-428F-4CCD-B126-1DDAFEB5B022}" srcOrd="2" destOrd="0" parTransId="{43485543-5DC0-4480-8183-85DBB426A364}" sibTransId="{3F2E9D5C-660A-406E-94F5-360A4B883848}"/>
    <dgm:cxn modelId="{75E0A4CE-7CE4-4A0B-AE44-A68DA7A89283}" srcId="{DBF39122-6675-49FB-96D2-CEA2383FD41D}" destId="{03740A54-94B2-4F2D-9203-3EB1F4F91114}" srcOrd="0" destOrd="0" parTransId="{F9EF572C-8868-4E43-8146-316D19B7DD6D}" sibTransId="{30CEC434-CC3F-4C70-BDA7-61789B07E5EB}"/>
    <dgm:cxn modelId="{6E0E92FA-B73B-41F8-A392-890E25C623A1}" type="presParOf" srcId="{A16831AC-EC06-41CE-831B-26B16991A745}" destId="{6B01EE76-06CE-49BE-B190-B5D77511E72E}" srcOrd="0" destOrd="0" presId="urn:microsoft.com/office/officeart/2008/layout/HalfCircleOrganizationChart"/>
    <dgm:cxn modelId="{A677B6BA-D679-4BD5-822C-D26150FEC628}" type="presParOf" srcId="{6B01EE76-06CE-49BE-B190-B5D77511E72E}" destId="{9BB0395C-3551-4737-903C-DB8C3C231143}" srcOrd="0" destOrd="0" presId="urn:microsoft.com/office/officeart/2008/layout/HalfCircleOrganizationChart"/>
    <dgm:cxn modelId="{984FAF11-7FD8-41FC-B4C0-A44845BC6949}" type="presParOf" srcId="{9BB0395C-3551-4737-903C-DB8C3C231143}" destId="{3EE3AA3A-C4FB-4473-96C7-1F4997A80A39}" srcOrd="0" destOrd="0" presId="urn:microsoft.com/office/officeart/2008/layout/HalfCircleOrganizationChart"/>
    <dgm:cxn modelId="{D22CA9FE-DC5F-47BD-9E4F-369DDC439813}" type="presParOf" srcId="{9BB0395C-3551-4737-903C-DB8C3C231143}" destId="{7C3EC3D1-EF2F-4863-B706-0FDCC2A0F61B}" srcOrd="1" destOrd="0" presId="urn:microsoft.com/office/officeart/2008/layout/HalfCircleOrganizationChart"/>
    <dgm:cxn modelId="{7408FFFB-7C11-4C19-BF66-C819E2AF338F}" type="presParOf" srcId="{9BB0395C-3551-4737-903C-DB8C3C231143}" destId="{BD6DB861-1A9A-442E-ACD4-184DB3D6C215}" srcOrd="2" destOrd="0" presId="urn:microsoft.com/office/officeart/2008/layout/HalfCircleOrganizationChart"/>
    <dgm:cxn modelId="{190C3EC9-330F-4585-9063-B74657FDA100}" type="presParOf" srcId="{9BB0395C-3551-4737-903C-DB8C3C231143}" destId="{0433DCDE-924C-4F2B-A43D-250710503E03}" srcOrd="3" destOrd="0" presId="urn:microsoft.com/office/officeart/2008/layout/HalfCircleOrganizationChart"/>
    <dgm:cxn modelId="{975DC0B9-9CB1-45FF-9BFA-7F25DD39EB0E}" type="presParOf" srcId="{6B01EE76-06CE-49BE-B190-B5D77511E72E}" destId="{31002915-38D7-40FB-A1AA-E78C08F89B1D}" srcOrd="1" destOrd="0" presId="urn:microsoft.com/office/officeart/2008/layout/HalfCircleOrganizationChart"/>
    <dgm:cxn modelId="{5646AD4B-F868-4394-B795-57D8BD365532}" type="presParOf" srcId="{31002915-38D7-40FB-A1AA-E78C08F89B1D}" destId="{FC98EF69-2879-451A-9BBB-1E89E6D5FEC3}" srcOrd="0" destOrd="0" presId="urn:microsoft.com/office/officeart/2008/layout/HalfCircleOrganizationChart"/>
    <dgm:cxn modelId="{D973EED3-275F-47B9-AE82-1B03EA97FB67}" type="presParOf" srcId="{31002915-38D7-40FB-A1AA-E78C08F89B1D}" destId="{B2355D16-0A9B-4200-902A-FCC9C24256F0}" srcOrd="1" destOrd="0" presId="urn:microsoft.com/office/officeart/2008/layout/HalfCircleOrganizationChart"/>
    <dgm:cxn modelId="{A29F9A78-66EC-46B6-BBCD-E302C6EE2A0C}" type="presParOf" srcId="{B2355D16-0A9B-4200-902A-FCC9C24256F0}" destId="{BFEBA493-3B1D-4C06-9695-9B945E27AE23}" srcOrd="0" destOrd="0" presId="urn:microsoft.com/office/officeart/2008/layout/HalfCircleOrganizationChart"/>
    <dgm:cxn modelId="{BC217BAA-F5A0-419D-A007-AC09140EC222}" type="presParOf" srcId="{BFEBA493-3B1D-4C06-9695-9B945E27AE23}" destId="{B539572A-9325-438C-9B2C-E417C280BE53}" srcOrd="0" destOrd="0" presId="urn:microsoft.com/office/officeart/2008/layout/HalfCircleOrganizationChart"/>
    <dgm:cxn modelId="{591902F4-A7AF-455B-9C8B-95E76BE516AD}" type="presParOf" srcId="{BFEBA493-3B1D-4C06-9695-9B945E27AE23}" destId="{61BE12F2-5022-4D2F-88F4-346E9F9B9BE3}" srcOrd="1" destOrd="0" presId="urn:microsoft.com/office/officeart/2008/layout/HalfCircleOrganizationChart"/>
    <dgm:cxn modelId="{35D04602-BBA0-4D29-8890-96E4394CBC11}" type="presParOf" srcId="{BFEBA493-3B1D-4C06-9695-9B945E27AE23}" destId="{F995EEFA-3A5D-4091-ABFF-F9EC300417BA}" srcOrd="2" destOrd="0" presId="urn:microsoft.com/office/officeart/2008/layout/HalfCircleOrganizationChart"/>
    <dgm:cxn modelId="{EE0F0EC0-3D7D-4BD7-9509-4E174A37A789}" type="presParOf" srcId="{BFEBA493-3B1D-4C06-9695-9B945E27AE23}" destId="{FF17C0B3-B2B7-4BBD-9842-FD5B7CE88EF3}" srcOrd="3" destOrd="0" presId="urn:microsoft.com/office/officeart/2008/layout/HalfCircleOrganizationChart"/>
    <dgm:cxn modelId="{2825A4BF-E641-48F3-B483-A48A1707EFCD}" type="presParOf" srcId="{B2355D16-0A9B-4200-902A-FCC9C24256F0}" destId="{610A692E-E1ED-4C9F-B89E-EE9B229CB24C}" srcOrd="1" destOrd="0" presId="urn:microsoft.com/office/officeart/2008/layout/HalfCircleOrganizationChart"/>
    <dgm:cxn modelId="{6670C5EE-462C-4CC1-BF0C-F95F349250B2}" type="presParOf" srcId="{B2355D16-0A9B-4200-902A-FCC9C24256F0}" destId="{5B4C066D-6E81-46F4-8632-A326BE36C743}" srcOrd="2" destOrd="0" presId="urn:microsoft.com/office/officeart/2008/layout/HalfCircleOrganizationChart"/>
    <dgm:cxn modelId="{145FEBE8-CECF-43AD-81B6-AA91085E1ACC}" type="presParOf" srcId="{31002915-38D7-40FB-A1AA-E78C08F89B1D}" destId="{85BF259F-5708-4F98-83A7-1F5AB580EAE2}" srcOrd="2" destOrd="0" presId="urn:microsoft.com/office/officeart/2008/layout/HalfCircleOrganizationChart"/>
    <dgm:cxn modelId="{68073097-0157-4642-B7AA-A02D1E0C31C9}" type="presParOf" srcId="{31002915-38D7-40FB-A1AA-E78C08F89B1D}" destId="{12DB52EC-9410-4645-9799-5136C5A2C497}" srcOrd="3" destOrd="0" presId="urn:microsoft.com/office/officeart/2008/layout/HalfCircleOrganizationChart"/>
    <dgm:cxn modelId="{7C3AFD57-DC9E-49D5-874C-653094D4435B}" type="presParOf" srcId="{12DB52EC-9410-4645-9799-5136C5A2C497}" destId="{FB4FAD73-4705-4776-880A-51AEBA0B9815}" srcOrd="0" destOrd="0" presId="urn:microsoft.com/office/officeart/2008/layout/HalfCircleOrganizationChart"/>
    <dgm:cxn modelId="{8755C0D2-60F2-4454-91B2-732722CE2E72}" type="presParOf" srcId="{FB4FAD73-4705-4776-880A-51AEBA0B9815}" destId="{4AD83572-C81F-4697-AA02-62F12E987AF1}" srcOrd="0" destOrd="0" presId="urn:microsoft.com/office/officeart/2008/layout/HalfCircleOrganizationChart"/>
    <dgm:cxn modelId="{BED960D6-F10B-4B9D-AFAC-05FB07C5CDFE}" type="presParOf" srcId="{FB4FAD73-4705-4776-880A-51AEBA0B9815}" destId="{E1F97C52-FB60-438E-B7D2-2AE57C7B3125}" srcOrd="1" destOrd="0" presId="urn:microsoft.com/office/officeart/2008/layout/HalfCircleOrganizationChart"/>
    <dgm:cxn modelId="{39684F49-C16B-465F-B4B2-139FD3450DB0}" type="presParOf" srcId="{FB4FAD73-4705-4776-880A-51AEBA0B9815}" destId="{744B2783-EC7E-4783-A2D5-B21F5139FD86}" srcOrd="2" destOrd="0" presId="urn:microsoft.com/office/officeart/2008/layout/HalfCircleOrganizationChart"/>
    <dgm:cxn modelId="{896C3B93-A932-431E-BB2F-FACAEBC260C8}" type="presParOf" srcId="{FB4FAD73-4705-4776-880A-51AEBA0B9815}" destId="{40F68BFB-EF29-4012-B7CF-71ED522B5931}" srcOrd="3" destOrd="0" presId="urn:microsoft.com/office/officeart/2008/layout/HalfCircleOrganizationChart"/>
    <dgm:cxn modelId="{2DA203B1-4B3C-4E2B-9C99-763A1FCB95FC}" type="presParOf" srcId="{12DB52EC-9410-4645-9799-5136C5A2C497}" destId="{E2E631E6-33B8-4E94-B3B2-3A600E91DF17}" srcOrd="1" destOrd="0" presId="urn:microsoft.com/office/officeart/2008/layout/HalfCircleOrganizationChart"/>
    <dgm:cxn modelId="{723F914C-48C8-4004-A609-5E1C333FC2EA}" type="presParOf" srcId="{12DB52EC-9410-4645-9799-5136C5A2C497}" destId="{F77AA3FD-C4DE-4DB5-8B8B-45578EA8CD54}" srcOrd="2" destOrd="0" presId="urn:microsoft.com/office/officeart/2008/layout/HalfCircleOrganizationChart"/>
    <dgm:cxn modelId="{F9645474-6949-4C06-B887-CF8AB0C1A5AE}" type="presParOf" srcId="{31002915-38D7-40FB-A1AA-E78C08F89B1D}" destId="{5C4F099B-8AC6-401A-AEAA-BE433137C21A}" srcOrd="4" destOrd="0" presId="urn:microsoft.com/office/officeart/2008/layout/HalfCircleOrganizationChart"/>
    <dgm:cxn modelId="{D1D37A8D-768F-4BED-986C-EE9191FDD168}" type="presParOf" srcId="{31002915-38D7-40FB-A1AA-E78C08F89B1D}" destId="{94D4411E-39A9-4F99-89A2-1C9E8382C2ED}" srcOrd="5" destOrd="0" presId="urn:microsoft.com/office/officeart/2008/layout/HalfCircleOrganizationChart"/>
    <dgm:cxn modelId="{19C47D24-0658-4DDB-B165-6CB7330D09D7}" type="presParOf" srcId="{94D4411E-39A9-4F99-89A2-1C9E8382C2ED}" destId="{B3276A48-E383-42ED-BE77-4E6CFF572D69}" srcOrd="0" destOrd="0" presId="urn:microsoft.com/office/officeart/2008/layout/HalfCircleOrganizationChart"/>
    <dgm:cxn modelId="{DD4C2978-76AE-485B-BDAF-11C9F2AAE08A}" type="presParOf" srcId="{B3276A48-E383-42ED-BE77-4E6CFF572D69}" destId="{71E92FAA-6453-4E52-B0D3-C591B25E3CAA}" srcOrd="0" destOrd="0" presId="urn:microsoft.com/office/officeart/2008/layout/HalfCircleOrganizationChart"/>
    <dgm:cxn modelId="{C3540A5D-CB48-4D50-95A3-ED1461503BFD}" type="presParOf" srcId="{B3276A48-E383-42ED-BE77-4E6CFF572D69}" destId="{6925E417-727C-4235-A10E-CE6105B1AB38}" srcOrd="1" destOrd="0" presId="urn:microsoft.com/office/officeart/2008/layout/HalfCircleOrganizationChart"/>
    <dgm:cxn modelId="{1C8D02A8-F5F1-474D-B3DF-801197C48CA8}" type="presParOf" srcId="{B3276A48-E383-42ED-BE77-4E6CFF572D69}" destId="{C7363772-B0A0-4B15-B2DD-072FB4AA5CDF}" srcOrd="2" destOrd="0" presId="urn:microsoft.com/office/officeart/2008/layout/HalfCircleOrganizationChart"/>
    <dgm:cxn modelId="{14528902-E8BB-4D7E-9FB5-01A240E38DF7}" type="presParOf" srcId="{B3276A48-E383-42ED-BE77-4E6CFF572D69}" destId="{CECA9AF0-CB4C-48BD-AD41-FB2ED91788FB}" srcOrd="3" destOrd="0" presId="urn:microsoft.com/office/officeart/2008/layout/HalfCircleOrganizationChart"/>
    <dgm:cxn modelId="{CE49227D-8354-4A7B-848A-6272B867E92A}" type="presParOf" srcId="{94D4411E-39A9-4F99-89A2-1C9E8382C2ED}" destId="{C221F46F-557B-4EF3-9EF2-2A7C65038941}" srcOrd="1" destOrd="0" presId="urn:microsoft.com/office/officeart/2008/layout/HalfCircleOrganizationChart"/>
    <dgm:cxn modelId="{A57C2D9E-2277-45A8-93FE-28EF349243DD}" type="presParOf" srcId="{94D4411E-39A9-4F99-89A2-1C9E8382C2ED}" destId="{C6D4F452-224B-4CB5-AA9F-E08259197EB4}" srcOrd="2" destOrd="0" presId="urn:microsoft.com/office/officeart/2008/layout/HalfCircleOrganizationChart"/>
    <dgm:cxn modelId="{B7CA39C7-07E2-4738-9397-B5BBCE8BEBF1}" type="presParOf" srcId="{6B01EE76-06CE-49BE-B190-B5D77511E72E}" destId="{7740B60A-9EF1-4395-9661-84AC2BA0E73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95A15-58F2-4AFE-AC47-A84E681B1DC7}" type="doc">
      <dgm:prSet loTypeId="urn:microsoft.com/office/officeart/2005/8/layout/radial4" loCatId="relationship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79C23BF6-5EBB-484C-B957-CA0DDC4D72B0}">
      <dgm:prSet/>
      <dgm:spPr/>
      <dgm:t>
        <a:bodyPr/>
        <a:lstStyle/>
        <a:p>
          <a:pPr rtl="0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-инвестиционная деятельность протекает под воздействием факторов внутренней и внешней среды.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94B60-216B-4154-BB11-4ED87B0BC6CA}" type="parTrans" cxnId="{303544D8-F51F-40EF-B79D-FD504E4389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8460A-B3FE-439D-81E6-496979F6066E}" type="sibTrans" cxnId="{303544D8-F51F-40EF-B79D-FD504E4389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53F1-0D99-4417-978C-6925A3B768DD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Внешняя среда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традиционно делится на среду непосредственного воздействия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мезосреду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- различные группы, интересы которых затрагивает деятельность предприятия, и среду косвенного воздействия (макросреду). К факторам прямого воздействия относятся: потребители, акционеры, поставщики, инвесторы и кредиторы, конкуренты, торговые посредники, федеральные и местные органы, население и различные общественные организации.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A3FAB-E8CB-4E95-9ACB-E2D746CCE175}" type="parTrans" cxnId="{E4F10AE4-9AC7-4C41-85DD-233CB61807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FC1F2-48E3-4F6B-A7EF-8DE1B0A07495}" type="sibTrans" cxnId="{E4F10AE4-9AC7-4C41-85DD-233CB61807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A65E9-A4A1-440A-97C6-23721F21EE63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Внешние факторы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косвенного воздействия включают в себя международные, экономические, политические, правовые, социально-культурные, технологические факторы.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24670-839A-4499-8D33-8C45C7CD8435}" type="parTrans" cxnId="{526157AA-D9D5-4936-AD54-8FCCD5650A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61100-1731-4EBB-9AA4-B141D33B9CE8}" type="sibTrans" cxnId="{526157AA-D9D5-4936-AD54-8FCCD5650A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31B16-189C-4E47-8EF2-845B51486F16}" type="pres">
      <dgm:prSet presAssocID="{0F895A15-58F2-4AFE-AC47-A84E681B1D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03B40-8970-4C3D-B35B-493CF371776A}" type="pres">
      <dgm:prSet presAssocID="{79C23BF6-5EBB-484C-B957-CA0DDC4D72B0}" presName="centerShape" presStyleLbl="node0" presStyleIdx="0" presStyleCnt="1"/>
      <dgm:spPr/>
    </dgm:pt>
    <dgm:pt modelId="{1C19E6DA-F41E-48F8-A103-BE4D2CD830DC}" type="pres">
      <dgm:prSet presAssocID="{1E7A3FAB-E8CB-4E95-9ACB-E2D746CCE175}" presName="parTrans" presStyleLbl="bgSibTrans2D1" presStyleIdx="0" presStyleCnt="2"/>
      <dgm:spPr/>
    </dgm:pt>
    <dgm:pt modelId="{3D5CB8FB-1459-4D68-A24B-503CCBF3B70C}" type="pres">
      <dgm:prSet presAssocID="{C43453F1-0D99-4417-978C-6925A3B768DD}" presName="node" presStyleLbl="node1" presStyleIdx="0" presStyleCnt="2">
        <dgm:presLayoutVars>
          <dgm:bulletEnabled val="1"/>
        </dgm:presLayoutVars>
      </dgm:prSet>
      <dgm:spPr/>
    </dgm:pt>
    <dgm:pt modelId="{3F2D6F86-AB12-4977-AFC5-76E45CCD71E9}" type="pres">
      <dgm:prSet presAssocID="{8D924670-839A-4499-8D33-8C45C7CD8435}" presName="parTrans" presStyleLbl="bgSibTrans2D1" presStyleIdx="1" presStyleCnt="2"/>
      <dgm:spPr/>
    </dgm:pt>
    <dgm:pt modelId="{E78B3A8D-4E1A-44FD-A10B-59C7021B7A4F}" type="pres">
      <dgm:prSet presAssocID="{B06A65E9-A4A1-440A-97C6-23721F21EE63}" presName="node" presStyleLbl="node1" presStyleIdx="1" presStyleCnt="2">
        <dgm:presLayoutVars>
          <dgm:bulletEnabled val="1"/>
        </dgm:presLayoutVars>
      </dgm:prSet>
      <dgm:spPr/>
    </dgm:pt>
  </dgm:ptLst>
  <dgm:cxnLst>
    <dgm:cxn modelId="{76D33B37-CD88-4978-B98E-ED0ED0EE4A53}" type="presOf" srcId="{C43453F1-0D99-4417-978C-6925A3B768DD}" destId="{3D5CB8FB-1459-4D68-A24B-503CCBF3B70C}" srcOrd="0" destOrd="0" presId="urn:microsoft.com/office/officeart/2005/8/layout/radial4"/>
    <dgm:cxn modelId="{526157AA-D9D5-4936-AD54-8FCCD5650AC1}" srcId="{79C23BF6-5EBB-484C-B957-CA0DDC4D72B0}" destId="{B06A65E9-A4A1-440A-97C6-23721F21EE63}" srcOrd="1" destOrd="0" parTransId="{8D924670-839A-4499-8D33-8C45C7CD8435}" sibTransId="{31461100-1731-4EBB-9AA4-B141D33B9CE8}"/>
    <dgm:cxn modelId="{E4F10AE4-9AC7-4C41-85DD-233CB6180746}" srcId="{79C23BF6-5EBB-484C-B957-CA0DDC4D72B0}" destId="{C43453F1-0D99-4417-978C-6925A3B768DD}" srcOrd="0" destOrd="0" parTransId="{1E7A3FAB-E8CB-4E95-9ACB-E2D746CCE175}" sibTransId="{31CFC1F2-48E3-4F6B-A7EF-8DE1B0A07495}"/>
    <dgm:cxn modelId="{BB183791-3DA6-440D-BED0-C96189C14C00}" type="presOf" srcId="{8D924670-839A-4499-8D33-8C45C7CD8435}" destId="{3F2D6F86-AB12-4977-AFC5-76E45CCD71E9}" srcOrd="0" destOrd="0" presId="urn:microsoft.com/office/officeart/2005/8/layout/radial4"/>
    <dgm:cxn modelId="{F018F459-538B-4793-8A28-52B82A4CFD59}" type="presOf" srcId="{0F895A15-58F2-4AFE-AC47-A84E681B1DC7}" destId="{D3C31B16-189C-4E47-8EF2-845B51486F16}" srcOrd="0" destOrd="0" presId="urn:microsoft.com/office/officeart/2005/8/layout/radial4"/>
    <dgm:cxn modelId="{EC845BF5-BA58-4486-8443-56E523284CC2}" type="presOf" srcId="{1E7A3FAB-E8CB-4E95-9ACB-E2D746CCE175}" destId="{1C19E6DA-F41E-48F8-A103-BE4D2CD830DC}" srcOrd="0" destOrd="0" presId="urn:microsoft.com/office/officeart/2005/8/layout/radial4"/>
    <dgm:cxn modelId="{50733DA0-F252-4C86-8857-84AC5353B4FA}" type="presOf" srcId="{B06A65E9-A4A1-440A-97C6-23721F21EE63}" destId="{E78B3A8D-4E1A-44FD-A10B-59C7021B7A4F}" srcOrd="0" destOrd="0" presId="urn:microsoft.com/office/officeart/2005/8/layout/radial4"/>
    <dgm:cxn modelId="{A455CF8B-DA6E-40C3-85B4-9C766E03F4E3}" type="presOf" srcId="{79C23BF6-5EBB-484C-B957-CA0DDC4D72B0}" destId="{0E703B40-8970-4C3D-B35B-493CF371776A}" srcOrd="0" destOrd="0" presId="urn:microsoft.com/office/officeart/2005/8/layout/radial4"/>
    <dgm:cxn modelId="{303544D8-F51F-40EF-B79D-FD504E4389D0}" srcId="{0F895A15-58F2-4AFE-AC47-A84E681B1DC7}" destId="{79C23BF6-5EBB-484C-B957-CA0DDC4D72B0}" srcOrd="0" destOrd="0" parTransId="{72194B60-216B-4154-BB11-4ED87B0BC6CA}" sibTransId="{9948460A-B3FE-439D-81E6-496979F6066E}"/>
    <dgm:cxn modelId="{B164AEA4-60B4-4808-A246-D550644605D8}" type="presParOf" srcId="{D3C31B16-189C-4E47-8EF2-845B51486F16}" destId="{0E703B40-8970-4C3D-B35B-493CF371776A}" srcOrd="0" destOrd="0" presId="urn:microsoft.com/office/officeart/2005/8/layout/radial4"/>
    <dgm:cxn modelId="{00214169-174E-487D-8CD9-34A9E51C264A}" type="presParOf" srcId="{D3C31B16-189C-4E47-8EF2-845B51486F16}" destId="{1C19E6DA-F41E-48F8-A103-BE4D2CD830DC}" srcOrd="1" destOrd="0" presId="urn:microsoft.com/office/officeart/2005/8/layout/radial4"/>
    <dgm:cxn modelId="{EE26E01B-DA5F-4278-9DDA-117002D4B5B4}" type="presParOf" srcId="{D3C31B16-189C-4E47-8EF2-845B51486F16}" destId="{3D5CB8FB-1459-4D68-A24B-503CCBF3B70C}" srcOrd="2" destOrd="0" presId="urn:microsoft.com/office/officeart/2005/8/layout/radial4"/>
    <dgm:cxn modelId="{C171528D-8C1C-4C57-94E1-F4DF0D9C01EE}" type="presParOf" srcId="{D3C31B16-189C-4E47-8EF2-845B51486F16}" destId="{3F2D6F86-AB12-4977-AFC5-76E45CCD71E9}" srcOrd="3" destOrd="0" presId="urn:microsoft.com/office/officeart/2005/8/layout/radial4"/>
    <dgm:cxn modelId="{7C0EA386-DD43-4BBA-A5C7-7FB6307328F6}" type="presParOf" srcId="{D3C31B16-189C-4E47-8EF2-845B51486F16}" destId="{E78B3A8D-4E1A-44FD-A10B-59C7021B7A4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F099B-8AC6-401A-AEAA-BE433137C21A}">
      <dsp:nvSpPr>
        <dsp:cNvPr id="0" name=""/>
        <dsp:cNvSpPr/>
      </dsp:nvSpPr>
      <dsp:spPr>
        <a:xfrm>
          <a:off x="5861713" y="3069118"/>
          <a:ext cx="4147205" cy="71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881"/>
              </a:lnTo>
              <a:lnTo>
                <a:pt x="4147205" y="359881"/>
              </a:lnTo>
              <a:lnTo>
                <a:pt x="4147205" y="7197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F259F-5708-4F98-83A7-1F5AB580EAE2}">
      <dsp:nvSpPr>
        <dsp:cNvPr id="0" name=""/>
        <dsp:cNvSpPr/>
      </dsp:nvSpPr>
      <dsp:spPr>
        <a:xfrm>
          <a:off x="5815993" y="3069118"/>
          <a:ext cx="91440" cy="719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97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8EF69-2879-451A-9BBB-1E89E6D5FEC3}">
      <dsp:nvSpPr>
        <dsp:cNvPr id="0" name=""/>
        <dsp:cNvSpPr/>
      </dsp:nvSpPr>
      <dsp:spPr>
        <a:xfrm>
          <a:off x="1714508" y="3069118"/>
          <a:ext cx="4147205" cy="719762"/>
        </a:xfrm>
        <a:custGeom>
          <a:avLst/>
          <a:gdLst/>
          <a:ahLst/>
          <a:cxnLst/>
          <a:rect l="0" t="0" r="0" b="0"/>
          <a:pathLst>
            <a:path>
              <a:moveTo>
                <a:pt x="4147205" y="0"/>
              </a:moveTo>
              <a:lnTo>
                <a:pt x="4147205" y="359881"/>
              </a:lnTo>
              <a:lnTo>
                <a:pt x="0" y="359881"/>
              </a:lnTo>
              <a:lnTo>
                <a:pt x="0" y="71976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EC3D1-EF2F-4863-B706-0FDCC2A0F61B}">
      <dsp:nvSpPr>
        <dsp:cNvPr id="0" name=""/>
        <dsp:cNvSpPr/>
      </dsp:nvSpPr>
      <dsp:spPr>
        <a:xfrm>
          <a:off x="5004852" y="1355397"/>
          <a:ext cx="1713721" cy="17137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DB861-1A9A-442E-ACD4-184DB3D6C215}">
      <dsp:nvSpPr>
        <dsp:cNvPr id="0" name=""/>
        <dsp:cNvSpPr/>
      </dsp:nvSpPr>
      <dsp:spPr>
        <a:xfrm>
          <a:off x="5004852" y="1355397"/>
          <a:ext cx="1713721" cy="17137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3AA3A-C4FB-4473-96C7-1F4997A80A39}">
      <dsp:nvSpPr>
        <dsp:cNvPr id="0" name=""/>
        <dsp:cNvSpPr/>
      </dsp:nvSpPr>
      <dsp:spPr>
        <a:xfrm>
          <a:off x="4147992" y="1663867"/>
          <a:ext cx="3427442" cy="109678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комплексного анализа инвестиционной деятельности предприятия могут быть следующие: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7992" y="1663867"/>
        <a:ext cx="3427442" cy="1096781"/>
      </dsp:txXfrm>
    </dsp:sp>
    <dsp:sp modelId="{61BE12F2-5022-4D2F-88F4-346E9F9B9BE3}">
      <dsp:nvSpPr>
        <dsp:cNvPr id="0" name=""/>
        <dsp:cNvSpPr/>
      </dsp:nvSpPr>
      <dsp:spPr>
        <a:xfrm>
          <a:off x="857647" y="3788881"/>
          <a:ext cx="1713721" cy="17137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5EEFA-3A5D-4091-ABFF-F9EC300417BA}">
      <dsp:nvSpPr>
        <dsp:cNvPr id="0" name=""/>
        <dsp:cNvSpPr/>
      </dsp:nvSpPr>
      <dsp:spPr>
        <a:xfrm>
          <a:off x="857647" y="3788881"/>
          <a:ext cx="1713721" cy="17137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9572A-9325-438C-9B2C-E417C280BE53}">
      <dsp:nvSpPr>
        <dsp:cNvPr id="0" name=""/>
        <dsp:cNvSpPr/>
      </dsp:nvSpPr>
      <dsp:spPr>
        <a:xfrm>
          <a:off x="787" y="4097351"/>
          <a:ext cx="3427442" cy="109678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структуры и динамики инвестиций;</a:t>
          </a:r>
          <a:endParaRPr lang="ru-RU" sz="14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" y="4097351"/>
        <a:ext cx="3427442" cy="1096781"/>
      </dsp:txXfrm>
    </dsp:sp>
    <dsp:sp modelId="{E1F97C52-FB60-438E-B7D2-2AE57C7B3125}">
      <dsp:nvSpPr>
        <dsp:cNvPr id="0" name=""/>
        <dsp:cNvSpPr/>
      </dsp:nvSpPr>
      <dsp:spPr>
        <a:xfrm>
          <a:off x="5004852" y="3788881"/>
          <a:ext cx="1713721" cy="17137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B2783-EC7E-4783-A2D5-B21F5139FD86}">
      <dsp:nvSpPr>
        <dsp:cNvPr id="0" name=""/>
        <dsp:cNvSpPr/>
      </dsp:nvSpPr>
      <dsp:spPr>
        <a:xfrm>
          <a:off x="5004852" y="3788881"/>
          <a:ext cx="1713721" cy="17137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83572-C81F-4697-AA02-62F12E987AF1}">
      <dsp:nvSpPr>
        <dsp:cNvPr id="0" name=""/>
        <dsp:cNvSpPr/>
      </dsp:nvSpPr>
      <dsp:spPr>
        <a:xfrm>
          <a:off x="4147992" y="4097351"/>
          <a:ext cx="3427442" cy="109678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инвестиций, выбор наиболее оптимального источника финансирования, использование полученных результатов в процессе принятия управленческих решений;</a:t>
          </a:r>
          <a:endParaRPr lang="ru-RU" sz="14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7992" y="4097351"/>
        <a:ext cx="3427442" cy="1096781"/>
      </dsp:txXfrm>
    </dsp:sp>
    <dsp:sp modelId="{6925E417-727C-4235-A10E-CE6105B1AB38}">
      <dsp:nvSpPr>
        <dsp:cNvPr id="0" name=""/>
        <dsp:cNvSpPr/>
      </dsp:nvSpPr>
      <dsp:spPr>
        <a:xfrm>
          <a:off x="9152058" y="3788881"/>
          <a:ext cx="1713721" cy="17137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63772-B0A0-4B15-B2DD-072FB4AA5CDF}">
      <dsp:nvSpPr>
        <dsp:cNvPr id="0" name=""/>
        <dsp:cNvSpPr/>
      </dsp:nvSpPr>
      <dsp:spPr>
        <a:xfrm>
          <a:off x="9152058" y="3788881"/>
          <a:ext cx="1713721" cy="17137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92FAA-6453-4E52-B0D3-C591B25E3CAA}">
      <dsp:nvSpPr>
        <dsp:cNvPr id="0" name=""/>
        <dsp:cNvSpPr/>
      </dsp:nvSpPr>
      <dsp:spPr>
        <a:xfrm>
          <a:off x="8295197" y="4097351"/>
          <a:ext cx="3427442" cy="109678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резервов увеличения объемов инвестирования.</a:t>
          </a:r>
          <a:endParaRPr lang="ru-RU" sz="14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5197" y="4097351"/>
        <a:ext cx="3427442" cy="109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03B40-8970-4C3D-B35B-493CF371776A}">
      <dsp:nvSpPr>
        <dsp:cNvPr id="0" name=""/>
        <dsp:cNvSpPr/>
      </dsp:nvSpPr>
      <dsp:spPr>
        <a:xfrm>
          <a:off x="3908868" y="2528792"/>
          <a:ext cx="3605439" cy="36054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-инвестиционная деятельность протекает под воздействием факторов внутренней и внешней среды.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6872" y="3056796"/>
        <a:ext cx="2549431" cy="2549431"/>
      </dsp:txXfrm>
    </dsp:sp>
    <dsp:sp modelId="{1C19E6DA-F41E-48F8-A103-BE4D2CD830DC}">
      <dsp:nvSpPr>
        <dsp:cNvPr id="0" name=""/>
        <dsp:cNvSpPr/>
      </dsp:nvSpPr>
      <dsp:spPr>
        <a:xfrm rot="12900000">
          <a:off x="1464799" y="1857231"/>
          <a:ext cx="2893792" cy="10275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5CB8FB-1459-4D68-A24B-503CCBF3B70C}">
      <dsp:nvSpPr>
        <dsp:cNvPr id="0" name=""/>
        <dsp:cNvSpPr/>
      </dsp:nvSpPr>
      <dsp:spPr>
        <a:xfrm>
          <a:off x="13883" y="171033"/>
          <a:ext cx="3425167" cy="2740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Внешняя среда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традиционно делится на среду непосредственного воздействия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мезосреду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- различные группы, интересы которых затрагивает деятельность предприятия, и среду косвенного воздействия (макросреду). К факторам прямого воздействия относятся: потребители, акционеры, поставщики, инвесторы и кредиторы, конкуренты, торговые посредники, федеральные и местные органы, население и различные общественные организации.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9" y="251289"/>
        <a:ext cx="3264655" cy="2579622"/>
      </dsp:txXfrm>
    </dsp:sp>
    <dsp:sp modelId="{3F2D6F86-AB12-4977-AFC5-76E45CCD71E9}">
      <dsp:nvSpPr>
        <dsp:cNvPr id="0" name=""/>
        <dsp:cNvSpPr/>
      </dsp:nvSpPr>
      <dsp:spPr>
        <a:xfrm rot="19500000">
          <a:off x="7064584" y="1857231"/>
          <a:ext cx="2893792" cy="10275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8B3A8D-4E1A-44FD-A10B-59C7021B7A4F}">
      <dsp:nvSpPr>
        <dsp:cNvPr id="0" name=""/>
        <dsp:cNvSpPr/>
      </dsp:nvSpPr>
      <dsp:spPr>
        <a:xfrm>
          <a:off x="7984124" y="171033"/>
          <a:ext cx="3425167" cy="2740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Внешние факторы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косвенного воздействия включают в себя международные, экономические, политические, правовые, социально-культурные, технологические факторы.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380" y="251289"/>
        <a:ext cx="3264655" cy="257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2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0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7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511AC-3D8B-4670-B7B7-1FECA886062E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D344-6A70-44FE-8E33-B60473C0D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817" y="3643511"/>
            <a:ext cx="11081982" cy="14305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и понятийный аппарат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-инвестиционного анализа. Цель и задачи анализа инновационной и инвестиционной деятельности. Информационная база и факторы, оказывающие влияние на инвестиционную 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808" y="3656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Казахский Национальный Университет имени аль-</a:t>
            </a:r>
            <a:r>
              <a:rPr lang="ru-RU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endParaRPr lang="ru-RU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 и Бизнеса</a:t>
            </a:r>
          </a:p>
          <a:p>
            <a:pPr algn="ctr"/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Финансы и учет</a:t>
            </a:r>
            <a:endParaRPr lang="ru-RU" dirty="0"/>
          </a:p>
        </p:txBody>
      </p:sp>
      <p:pic>
        <p:nvPicPr>
          <p:cNvPr id="6" name="Google Shape;88;p1" descr="Казахский национальный университет — Википеди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8906" y="1481119"/>
            <a:ext cx="1827804" cy="197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4013" y="5825424"/>
            <a:ext cx="6901406" cy="712504"/>
          </a:xfrm>
        </p:spPr>
        <p:txBody>
          <a:bodyPr>
            <a:normAutofit/>
          </a:bodyPr>
          <a:lstStyle/>
          <a:p>
            <a:pPr algn="l"/>
            <a:r>
              <a:rPr lang="ru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Финансово-экономическое обоснование проектов</a:t>
            </a:r>
            <a:r>
              <a:rPr lang="ru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к.э.н., и.о. доцента Алиева Баглан </a:t>
            </a:r>
            <a:r>
              <a:rPr lang="ru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Муратовна</a:t>
            </a: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839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997585" lvl="1" algn="ctr">
              <a:spcAft>
                <a:spcPts val="0"/>
              </a:spcAft>
              <a:buSzPts val="1800"/>
              <a:tabLst>
                <a:tab pos="781050" algn="l"/>
                <a:tab pos="1019810" algn="l"/>
              </a:tabLst>
            </a:pP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spc="-4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анализа</a:t>
            </a:r>
            <a:r>
              <a:rPr lang="ru-RU" sz="2400" b="1" spc="-3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инновационной</a:t>
            </a:r>
            <a:r>
              <a:rPr lang="ru-RU" sz="2400" b="1" spc="-3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инвестиционной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3207" y="1180702"/>
            <a:ext cx="113549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3870" marR="734695" indent="-342900" algn="just" defTabSz="969963">
              <a:spcBef>
                <a:spcPts val="2055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02677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анализа инновационной деятельности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общая оценка ее эффективности и влияния на важнейшие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финансово-экономические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организации, определение целесообразности и оптимальных вариантов реализации от- дельных нововведений, оперативная корректировка параметров осуществляемых инновационных проектов и поддержка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стратегических инновационных решений.</a:t>
            </a:r>
          </a:p>
          <a:p>
            <a:pPr marL="483870" marR="73406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анализа инновационной деятельности вытекает из общих целей экономического анализа и финансового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(максимизация благосостояния собственников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3870" marR="73406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инвестиционного анализа состоят в объективной оценке потребности, возможности, масштабности,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доходности и безопасности осуществления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долгосрочных инвестиций; определении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инвестиционного развития компании и приоритетных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эффективного вложения капитала; разработке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приемлемых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и базовых ориентиров инвестиционной политики; оперативном выявлении факторов (объективных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субъективных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внутренних и внешних), влияющих на появление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фактических результатов инвестирования от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запланированных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ранее оптимальных инвестиционных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316009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9247181"/>
              </p:ext>
            </p:extLst>
          </p:nvPr>
        </p:nvGraphicFramePr>
        <p:xfrm>
          <a:off x="232012" y="0"/>
          <a:ext cx="1172342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48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000"/>
            <a:ext cx="12192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R="944245" lvl="1" algn="ctr">
              <a:spcAft>
                <a:spcPts val="0"/>
              </a:spcAft>
              <a:buSzPts val="1800"/>
              <a:tabLst>
                <a:tab pos="1081405" algn="l"/>
              </a:tabLst>
            </a:pP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Информационная база и </a:t>
            </a:r>
            <a:r>
              <a:rPr lang="ru-RU" sz="2400" b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факторы, оказывающие</a:t>
            </a:r>
            <a:r>
              <a:rPr lang="ru-RU" sz="2400" b="1" spc="-6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влияние</a:t>
            </a:r>
            <a:r>
              <a:rPr lang="ru-RU" sz="2400" b="1" spc="-6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24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инвестиционную </a:t>
            </a:r>
            <a:r>
              <a:rPr lang="ru-RU" sz="24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684" y="1388070"/>
            <a:ext cx="114823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4695" algn="just">
              <a:spcBef>
                <a:spcPts val="1820"/>
              </a:spcBef>
              <a:spcAft>
                <a:spcPts val="0"/>
              </a:spcAft>
              <a:tabLst>
                <a:tab pos="10945813" algn="l"/>
                <a:tab pos="11477625" algn="l"/>
              </a:tabLst>
            </a:pPr>
            <a:r>
              <a:rPr lang="ru-RU" sz="2000" b="1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база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обязательный элемент методики экономического анализа </a:t>
            </a:r>
            <a:r>
              <a:rPr lang="ru-RU" sz="2000" dirty="0" err="1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-инвестиционной </a:t>
            </a:r>
            <a:r>
              <a:rPr lang="ru-RU" sz="2000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spc="-2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000" spc="-3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</a:t>
            </a:r>
            <a:r>
              <a:rPr lang="ru-RU" sz="2000" spc="-5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</a:t>
            </a:r>
            <a:r>
              <a:rPr lang="ru-RU" sz="2000" spc="-3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множества</a:t>
            </a:r>
            <a:r>
              <a:rPr lang="ru-RU" sz="2000" spc="-25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разнообразных источников информации, игнорирование которых может </a:t>
            </a:r>
            <a:r>
              <a:rPr lang="ru-RU" sz="2000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негативно </a:t>
            </a:r>
            <a:r>
              <a:rPr lang="ru-RU" sz="2000" dirty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отразиться на степени определенности будущих </a:t>
            </a:r>
            <a:r>
              <a:rPr lang="ru-RU" sz="2000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</a:t>
            </a:r>
            <a:r>
              <a:rPr lang="ru-RU" sz="2000" spc="-10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татов.</a:t>
            </a:r>
          </a:p>
          <a:p>
            <a:pPr marR="734695" algn="just" defTabSz="949325">
              <a:spcBef>
                <a:spcPts val="1820"/>
              </a:spcBef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важными источниками информации для анализа инвестиционно-инновационной деятельности являются:</a:t>
            </a:r>
          </a:p>
          <a:p>
            <a:pPr marL="342900" marR="734695" lvl="0" indent="-342900" algn="just">
              <a:spcBef>
                <a:spcPts val="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969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бизнес-план, включая инвестиционный, финансовый, маркетинговый планы;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406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97028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 и нормативы расхода материально- энергетических, трудовых, финансовых ресурсов;</a:t>
            </a:r>
            <a:endParaRPr lang="ru-RU" sz="14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3914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</a:t>
            </a:r>
            <a:r>
              <a:rPr lang="ru-RU" sz="2000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бухгалтерского</a:t>
            </a:r>
            <a:r>
              <a:rPr lang="ru-RU" sz="20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учета</a:t>
            </a:r>
            <a:r>
              <a:rPr lang="ru-RU" sz="20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1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бухгалтерской</a:t>
            </a:r>
            <a:r>
              <a:rPr lang="ru-RU" sz="20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</a:t>
            </a:r>
            <a:r>
              <a:rPr lang="ru-RU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</a:t>
            </a:r>
            <a:r>
              <a:rPr lang="ru-RU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3425" lvl="0" indent="-342900" algn="just"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0739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правовая, налоговая, финансовая информация.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33425" lvl="0" algn="just">
              <a:spcAft>
                <a:spcPts val="0"/>
              </a:spcAft>
              <a:buSzPts val="1600"/>
              <a:tabLst>
                <a:tab pos="70739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33425" lvl="0" algn="just">
              <a:spcAft>
                <a:spcPts val="0"/>
              </a:spcAft>
              <a:buSzPts val="1600"/>
              <a:tabLst>
                <a:tab pos="70739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Перечисленные</a:t>
            </a:r>
            <a:r>
              <a:rPr lang="ru-RU" sz="2000" spc="2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</a:t>
            </a:r>
            <a:r>
              <a:rPr lang="ru-RU" sz="20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z="2000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  <a:r>
              <a:rPr lang="ru-RU" sz="2000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инвестору, так и предприятию, осуществляющему </a:t>
            </a:r>
            <a:r>
              <a:rPr lang="ru-RU" sz="2000" dirty="0" err="1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</a:t>
            </a:r>
            <a:r>
              <a:rPr lang="ru-RU" sz="2000" dirty="0" smtClean="0">
                <a:solidFill>
                  <a:srgbClr val="2020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инвестиционный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на всех стадиях работы с ним. Некоторые обобщенные данные для анализа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-инвестиционной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отражены в формах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116929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8351732"/>
              </p:ext>
            </p:extLst>
          </p:nvPr>
        </p:nvGraphicFramePr>
        <p:xfrm>
          <a:off x="313900" y="272956"/>
          <a:ext cx="11423176" cy="630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03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67725" y="1195959"/>
            <a:ext cx="5611058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400" b="1" kern="0" spc="-4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Заключение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637731" y="2240345"/>
            <a:ext cx="9021171" cy="2222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Инновации играют ключевую роль в развитии экономики и общества. Они являются движущей силой прогресса, способствуя экономическому росту, технологическому развитию и повышению качества жизни. Понимание сущности инноваций, их типов и стимулов к их реализации является важным фактором для достижения успеха в современном мире.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771" y="4162567"/>
            <a:ext cx="3216172" cy="18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410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3238"/>
            <a:ext cx="12192000" cy="79493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86" y="1634556"/>
            <a:ext cx="1088522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и понятийный аппарат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-инвестиционного анализа.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анализа инновационной и инвестиционной деятельности.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база и факторы, оказывающие влияние на инвестиционную деятельность.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3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6762"/>
            <a:ext cx="12192000" cy="84952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обеспечение и понятийный аппарат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-инвестиционного анализа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0"/>
          <p:cNvSpPr/>
          <p:nvPr/>
        </p:nvSpPr>
        <p:spPr>
          <a:xfrm>
            <a:off x="438929" y="1243103"/>
            <a:ext cx="6163985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3600" b="1" kern="0" spc="-44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Понятия Инновации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438929" y="2191317"/>
            <a:ext cx="242578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Объектный Подход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38929" y="2788772"/>
            <a:ext cx="3286910" cy="370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600" i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 объектно-ориентированном подходе инновация рассматривается как результат научно-технического прогресса, например, новая техника или технология. Этот подход фокусируется на конкретном объекте, который является результатом инновационной деятельности.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299046" y="2191316"/>
            <a:ext cx="2583948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Процессный Подход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299046" y="2788772"/>
            <a:ext cx="3234518" cy="370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600" i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Процессный подход рассматривает инновацию как комплексный процесс, включающий разработку, внедрение и коммерциализацию новых потребительских ценностей. Он подчеркивает последовательность действий, необходимых для реализации инновации.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351615" y="2191316"/>
            <a:ext cx="3730298" cy="35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Объектно-Утилитарный Подход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8345771" y="2788772"/>
            <a:ext cx="3389103" cy="333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600" i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Объектно-утилитарный подход сочетает в себе элементы объектного и процессного подходов. Он рассматривает инновацию как объект, который обладает утилитарной ценностью, то есть способностью удовлетворять потребности общества.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394" y="383091"/>
            <a:ext cx="4316606" cy="6474909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58288" y="164620"/>
            <a:ext cx="4845248" cy="605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kern="0" spc="-38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Типы Инноваций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1"/>
          <p:cNvSpPr/>
          <p:nvPr/>
        </p:nvSpPr>
        <p:spPr>
          <a:xfrm>
            <a:off x="558288" y="988762"/>
            <a:ext cx="479584" cy="47958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7" name="Text 2"/>
          <p:cNvSpPr/>
          <p:nvPr/>
        </p:nvSpPr>
        <p:spPr>
          <a:xfrm>
            <a:off x="742477" y="1083178"/>
            <a:ext cx="111085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23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1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250993" y="988762"/>
            <a:ext cx="3313152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Продуктовые Инновации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250993" y="1419411"/>
            <a:ext cx="6958965" cy="639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Внедрение новых или усовершенствованных продуктов, например, создание нового смартфона с улучшенными функциями.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558288" y="2511928"/>
            <a:ext cx="479584" cy="47958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1" name="Text 6"/>
          <p:cNvSpPr/>
          <p:nvPr/>
        </p:nvSpPr>
        <p:spPr>
          <a:xfrm>
            <a:off x="713783" y="2606345"/>
            <a:ext cx="168593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23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2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250993" y="2511928"/>
            <a:ext cx="3190875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Процессные Инновации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250993" y="2942577"/>
            <a:ext cx="6958965" cy="639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Освоение новой или значительно усовершенствованной технологии производства, например, внедрение автоматизированной линии сборки.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558288" y="4035095"/>
            <a:ext cx="479584" cy="47958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5" name="Text 10"/>
          <p:cNvSpPr/>
          <p:nvPr/>
        </p:nvSpPr>
        <p:spPr>
          <a:xfrm>
            <a:off x="713426" y="4129511"/>
            <a:ext cx="169188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23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3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250993" y="4035095"/>
            <a:ext cx="3977283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Организационные Инновации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1250993" y="4465744"/>
            <a:ext cx="6958965" cy="639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Изменения в структуре организации, методах управления или бизнес-процессах, например, внедрение системы управления проектами.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558288" y="5558261"/>
            <a:ext cx="479584" cy="47958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9" name="Text 14"/>
          <p:cNvSpPr/>
          <p:nvPr/>
        </p:nvSpPr>
        <p:spPr>
          <a:xfrm>
            <a:off x="699377" y="5652678"/>
            <a:ext cx="197406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kern="0" spc="-23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4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1250993" y="5558261"/>
            <a:ext cx="3629025" cy="302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Маркетинговые Инновации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1250993" y="5988910"/>
            <a:ext cx="6958965" cy="639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650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Новые методы продвижения товаров или услуг, например, создание вирусной рекламной кампании.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1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0" y="366950"/>
            <a:ext cx="12192000" cy="701397"/>
          </a:xfrm>
          <a:prstGeom prst="rect">
            <a:avLst/>
          </a:prstGeom>
          <a:solidFill>
            <a:srgbClr val="002060"/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Стимулы к Инновациям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775597" y="1562617"/>
            <a:ext cx="326493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Внутренние Стимулы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75597" y="2160073"/>
            <a:ext cx="5828943" cy="1481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i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Внутренние стимулы к инновациям возникают внутри компании, например, необходимость замены устаревшего оборудования для повышения конкурентоспособности продукции.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658532" y="4155692"/>
            <a:ext cx="283333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Внешние Стимулы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658532" y="4753148"/>
            <a:ext cx="5828943" cy="1481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i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Внешние стимулы к инновациям обусловлены внешними факторами, например, экономической политикой государства, которая может стимулировать инновационную деятельность.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2962356" y="4872251"/>
            <a:ext cx="2156346" cy="1985749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6977073" y="1315164"/>
            <a:ext cx="2156346" cy="1985749"/>
          </a:xfrm>
          <a:prstGeom prst="ben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" y="166042"/>
            <a:ext cx="12191999" cy="847649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200" b="1" kern="0" spc="-36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Правовая</a:t>
            </a:r>
            <a:r>
              <a:rPr lang="en-US" sz="3200" b="1" kern="0" spc="-36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kern="0" spc="-36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база</a:t>
            </a:r>
            <a:r>
              <a:rPr lang="en-US" sz="3200" b="1" kern="0" spc="-36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kern="0" spc="-36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инновационной</a:t>
            </a:r>
            <a:r>
              <a:rPr lang="en-US" sz="3200" b="1" kern="0" spc="-36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kern="0" spc="-36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деятельности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8507" y="1280129"/>
            <a:ext cx="11085863" cy="5234107"/>
          </a:xfrm>
          <a:prstGeom prst="roundRect">
            <a:avLst>
              <a:gd name="adj" fmla="val 57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78507" y="1280129"/>
            <a:ext cx="11064014" cy="559713"/>
          </a:xfrm>
          <a:prstGeom prst="rect">
            <a:avLst/>
          </a:prstGeom>
          <a:solidFill>
            <a:srgbClr val="002060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87699" y="1416337"/>
            <a:ext cx="4948558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b="1" dirty="0" smtClean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ЗАКОН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50087" y="1416337"/>
            <a:ext cx="4948558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b="1" dirty="0" smtClean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ОПИСАНИЕ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86127" y="1847462"/>
            <a:ext cx="11064014" cy="116478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87699" y="1976050"/>
            <a:ext cx="3670653" cy="605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ФЗ «О науке и государственной научно-технической политике»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50087" y="1976050"/>
            <a:ext cx="4948558" cy="907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Определяет функции государственных структур в научно-технической сфере.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86127" y="3012251"/>
            <a:ext cx="11064014" cy="116478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87699" y="3140838"/>
            <a:ext cx="3670653" cy="907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ФЗ «Об инновационной деятельности и государственной инновационной политике»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50087" y="3140838"/>
            <a:ext cx="4948558" cy="907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Определяет формы государственной поддержки инновационной деятельности.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86127" y="4177039"/>
            <a:ext cx="11064014" cy="8622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87699" y="4305627"/>
            <a:ext cx="4948558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ФЗ «О статусе наукограда»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750087" y="4305627"/>
            <a:ext cx="4948558" cy="605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Регламентирует вопросы, связанные с присвоением статуса наукограда.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86127" y="5039290"/>
            <a:ext cx="11064014" cy="116478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87699" y="5167877"/>
            <a:ext cx="4948558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Патентный закон РФ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750087" y="5167877"/>
            <a:ext cx="4948558" cy="1210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Определяет условия и порядок предоставления правовой охраны объектам промышленной собственности.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469" cy="22109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471" y="2210937"/>
            <a:ext cx="6538909" cy="50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4000" b="1" kern="0" spc="-38" dirty="0" err="1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Инновационная</a:t>
            </a:r>
            <a:r>
              <a:rPr lang="en-US" sz="4000" b="1" kern="0" spc="-38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kern="0" spc="-38" dirty="0" smtClean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</a:t>
            </a:r>
            <a:r>
              <a:rPr lang="en-US" sz="4000" b="1" kern="0" spc="-38" dirty="0" err="1" smtClean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нфраструктура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5470" y="3129623"/>
            <a:ext cx="4779043" cy="1647093"/>
          </a:xfrm>
          <a:prstGeom prst="roundRect">
            <a:avLst>
              <a:gd name="adj" fmla="val 1761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837045" y="3341197"/>
            <a:ext cx="3853853" cy="25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0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Научно-Исследовательские Институты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045" y="3768751"/>
            <a:ext cx="4247907" cy="530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Проводят фундаментальные и прикладные исследования, разрабатывают новые технологии и продукты.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861370" y="3129623"/>
            <a:ext cx="4568820" cy="1647093"/>
          </a:xfrm>
          <a:prstGeom prst="roundRect">
            <a:avLst>
              <a:gd name="adj" fmla="val 1761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7072944" y="3341197"/>
            <a:ext cx="2385542" cy="25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0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Технологические Парки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072944" y="3768750"/>
            <a:ext cx="4268346" cy="795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Предоставляют инфраструктуру и поддержку для стартапов и малых предприятий, занимающихся инновациями.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5470" y="5143803"/>
            <a:ext cx="4628917" cy="1366179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837045" y="5355377"/>
            <a:ext cx="2463739" cy="25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0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Инвестиционные Фонды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37045" y="5782932"/>
            <a:ext cx="4247907" cy="530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Финансируют инновационные проекты, предоставляя капитал для их развития.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861370" y="5143803"/>
            <a:ext cx="4568820" cy="1714197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4" name="Text 11"/>
          <p:cNvSpPr/>
          <p:nvPr/>
        </p:nvSpPr>
        <p:spPr>
          <a:xfrm>
            <a:off x="7072944" y="5355377"/>
            <a:ext cx="3066107" cy="251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2000" b="1" kern="0" spc="-19" dirty="0"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Образовательные Учреждения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72944" y="5782932"/>
            <a:ext cx="4247907" cy="530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Обучают специалистов в области инноваций, проводят исследования и разрабатывают новые технологии.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0"/>
          <p:cNvSpPr/>
          <p:nvPr/>
        </p:nvSpPr>
        <p:spPr>
          <a:xfrm>
            <a:off x="2017692" y="200680"/>
            <a:ext cx="10458569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b="1" kern="0" spc="-39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Анализ</a:t>
            </a:r>
            <a:r>
              <a:rPr lang="en-US" sz="3900" b="1" kern="0" spc="-39" dirty="0" smtClean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kern="0" spc="-39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инновационной</a:t>
            </a:r>
            <a:r>
              <a:rPr lang="en-US" sz="3900" b="1" kern="0" spc="-39" dirty="0" smtClean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kern="0" spc="-39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деятельности</a:t>
            </a:r>
            <a:endParaRPr lang="en-US" sz="3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"/>
          <p:cNvSpPr/>
          <p:nvPr/>
        </p:nvSpPr>
        <p:spPr>
          <a:xfrm>
            <a:off x="6330850" y="913805"/>
            <a:ext cx="30480" cy="5944195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18" name="Shape 2"/>
          <p:cNvSpPr/>
          <p:nvPr/>
        </p:nvSpPr>
        <p:spPr>
          <a:xfrm>
            <a:off x="5356085" y="1395056"/>
            <a:ext cx="772239" cy="30480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19" name="Shape 3"/>
          <p:cNvSpPr/>
          <p:nvPr/>
        </p:nvSpPr>
        <p:spPr>
          <a:xfrm>
            <a:off x="6097845" y="1162051"/>
            <a:ext cx="496491" cy="49649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0" name="Text 4"/>
          <p:cNvSpPr/>
          <p:nvPr/>
        </p:nvSpPr>
        <p:spPr>
          <a:xfrm>
            <a:off x="6288583" y="1259801"/>
            <a:ext cx="11489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2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1</a:t>
            </a:r>
            <a:endParaRPr lang="en-US" sz="2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5"/>
          <p:cNvSpPr/>
          <p:nvPr/>
        </p:nvSpPr>
        <p:spPr>
          <a:xfrm>
            <a:off x="1888390" y="1134428"/>
            <a:ext cx="3244096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Оценка Эффективности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6"/>
          <p:cNvSpPr/>
          <p:nvPr/>
        </p:nvSpPr>
        <p:spPr>
          <a:xfrm>
            <a:off x="216038" y="1580198"/>
            <a:ext cx="4916448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Определение влияния инноваций на финансово-экономические показатели организации.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7"/>
          <p:cNvSpPr/>
          <p:nvPr/>
        </p:nvSpPr>
        <p:spPr>
          <a:xfrm>
            <a:off x="6563855" y="2498289"/>
            <a:ext cx="772239" cy="30480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24" name="Shape 8"/>
          <p:cNvSpPr/>
          <p:nvPr/>
        </p:nvSpPr>
        <p:spPr>
          <a:xfrm>
            <a:off x="6097845" y="2265284"/>
            <a:ext cx="496491" cy="49649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25" name="Text 9"/>
          <p:cNvSpPr/>
          <p:nvPr/>
        </p:nvSpPr>
        <p:spPr>
          <a:xfrm>
            <a:off x="6258817" y="2363034"/>
            <a:ext cx="174546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2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2</a:t>
            </a:r>
            <a:endParaRPr lang="en-US" sz="2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10"/>
          <p:cNvSpPr/>
          <p:nvPr/>
        </p:nvSpPr>
        <p:spPr>
          <a:xfrm>
            <a:off x="7559694" y="2237661"/>
            <a:ext cx="4494490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Определение Целесообразности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7559694" y="2683431"/>
            <a:ext cx="4916567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Анализ экономической целесообразности реализации отдельных нововведений.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12"/>
          <p:cNvSpPr/>
          <p:nvPr/>
        </p:nvSpPr>
        <p:spPr>
          <a:xfrm>
            <a:off x="5356085" y="3491151"/>
            <a:ext cx="772239" cy="30480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29" name="Shape 13"/>
          <p:cNvSpPr/>
          <p:nvPr/>
        </p:nvSpPr>
        <p:spPr>
          <a:xfrm>
            <a:off x="6097845" y="3258146"/>
            <a:ext cx="496491" cy="49649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30" name="Text 14"/>
          <p:cNvSpPr/>
          <p:nvPr/>
        </p:nvSpPr>
        <p:spPr>
          <a:xfrm>
            <a:off x="6258460" y="3355896"/>
            <a:ext cx="175141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2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3</a:t>
            </a:r>
            <a:endParaRPr lang="en-US" sz="2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15"/>
          <p:cNvSpPr/>
          <p:nvPr/>
        </p:nvSpPr>
        <p:spPr>
          <a:xfrm>
            <a:off x="1581328" y="3230523"/>
            <a:ext cx="3551158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Оптимизация Реализации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16"/>
          <p:cNvSpPr/>
          <p:nvPr/>
        </p:nvSpPr>
        <p:spPr>
          <a:xfrm>
            <a:off x="216038" y="3676293"/>
            <a:ext cx="4916448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Выбор оптимальных вариантов реализации инновационных проектов.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17"/>
          <p:cNvSpPr/>
          <p:nvPr/>
        </p:nvSpPr>
        <p:spPr>
          <a:xfrm>
            <a:off x="6563855" y="4484132"/>
            <a:ext cx="772239" cy="30480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34" name="Shape 18"/>
          <p:cNvSpPr/>
          <p:nvPr/>
        </p:nvSpPr>
        <p:spPr>
          <a:xfrm>
            <a:off x="6097845" y="4251127"/>
            <a:ext cx="496491" cy="49649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35" name="Text 19"/>
          <p:cNvSpPr/>
          <p:nvPr/>
        </p:nvSpPr>
        <p:spPr>
          <a:xfrm>
            <a:off x="6243934" y="4348877"/>
            <a:ext cx="204311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2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4</a:t>
            </a:r>
            <a:endParaRPr lang="en-US" sz="2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20"/>
          <p:cNvSpPr/>
          <p:nvPr/>
        </p:nvSpPr>
        <p:spPr>
          <a:xfrm>
            <a:off x="7559694" y="4223505"/>
            <a:ext cx="3802023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Корректировка Параметров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21"/>
          <p:cNvSpPr/>
          <p:nvPr/>
        </p:nvSpPr>
        <p:spPr>
          <a:xfrm>
            <a:off x="7559694" y="4669275"/>
            <a:ext cx="4916567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Оперативная корректировка параметров осуществляемых инновационных проектов.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hape 22"/>
          <p:cNvSpPr/>
          <p:nvPr/>
        </p:nvSpPr>
        <p:spPr>
          <a:xfrm>
            <a:off x="5356085" y="5477114"/>
            <a:ext cx="772239" cy="30480"/>
          </a:xfrm>
          <a:prstGeom prst="roundRect">
            <a:avLst>
              <a:gd name="adj" fmla="val 108596"/>
            </a:avLst>
          </a:prstGeom>
          <a:solidFill>
            <a:srgbClr val="D8D4D4"/>
          </a:solidFill>
          <a:ln/>
        </p:spPr>
      </p:sp>
      <p:sp>
        <p:nvSpPr>
          <p:cNvPr id="39" name="Shape 23"/>
          <p:cNvSpPr/>
          <p:nvPr/>
        </p:nvSpPr>
        <p:spPr>
          <a:xfrm>
            <a:off x="6097845" y="5244108"/>
            <a:ext cx="496491" cy="49649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0" name="Text 24"/>
          <p:cNvSpPr/>
          <p:nvPr/>
        </p:nvSpPr>
        <p:spPr>
          <a:xfrm>
            <a:off x="6258103" y="5341859"/>
            <a:ext cx="175974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24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5</a:t>
            </a:r>
            <a:endParaRPr lang="en-US" sz="2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25"/>
          <p:cNvSpPr/>
          <p:nvPr/>
        </p:nvSpPr>
        <p:spPr>
          <a:xfrm>
            <a:off x="216038" y="5216486"/>
            <a:ext cx="4916448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00206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Поддержка Стратегических Решений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26"/>
          <p:cNvSpPr/>
          <p:nvPr/>
        </p:nvSpPr>
        <p:spPr>
          <a:xfrm>
            <a:off x="216038" y="5975628"/>
            <a:ext cx="4916448" cy="661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Предоставление информации для принятия стратегических инновационных решений.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9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117" cy="21972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8994" y="2318563"/>
            <a:ext cx="5137071" cy="499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600" b="1" kern="0" spc="-38" dirty="0">
                <a:solidFill>
                  <a:srgbClr val="000000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Инновации: Ключ к Успеху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94" y="3232367"/>
            <a:ext cx="439378" cy="4393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8994" y="3969127"/>
            <a:ext cx="2029963" cy="249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kern="0" spc="-19" dirty="0">
                <a:solidFill>
                  <a:srgbClr val="3D3838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Экономический Рост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88994" y="4394537"/>
            <a:ext cx="2107967" cy="1845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Инновации стимулируют экономический рост, создавая новые рабочие места, повышая производительность и увеличивая конкурентоспособность.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958" y="3232367"/>
            <a:ext cx="439378" cy="4393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632958" y="3969126"/>
            <a:ext cx="2107967" cy="499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kern="0" spc="-19" dirty="0">
                <a:solidFill>
                  <a:srgbClr val="3D3838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Технологический Прогресс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3632958" y="4693622"/>
            <a:ext cx="2107967" cy="131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Инновации являются движущей силой технологического прогресса, приводя к появлению новых продуктов, услуг и решений.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923" y="3232367"/>
            <a:ext cx="439378" cy="4393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76923" y="3969126"/>
            <a:ext cx="2107967" cy="499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kern="0" spc="-19" dirty="0">
                <a:solidFill>
                  <a:srgbClr val="3D3838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Конкурентное Преимущество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776923" y="4693622"/>
            <a:ext cx="2107967" cy="131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Компании, которые внедряют инновации, получают конкурентное преимущество на рынке, что позволяет им добиваться успеха.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887" y="3232367"/>
            <a:ext cx="439378" cy="4393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920888" y="3969127"/>
            <a:ext cx="2063862" cy="249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b="1" kern="0" spc="-19" dirty="0">
                <a:solidFill>
                  <a:srgbClr val="3D3838"/>
                </a:solidFill>
                <a:latin typeface="Times New Roman" panose="02020603050405020304" pitchFamily="18" charset="0"/>
                <a:ea typeface="Montserrat Bold" pitchFamily="34" charset="-122"/>
                <a:cs typeface="Times New Roman" panose="02020603050405020304" pitchFamily="18" charset="0"/>
              </a:rPr>
              <a:t>Устойчивое Развитие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920887" y="4394537"/>
            <a:ext cx="2108056" cy="1845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Инновации могут способствовать устойчивому развитию, решая экологические проблемы, повышая эффективность использования ресурсов и улучшая качество жизни.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3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1024</Words>
  <Application>Microsoft Office PowerPoint</Application>
  <PresentationFormat>Широкоэкранный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Bold</vt:lpstr>
      <vt:lpstr>Source Sans Pro</vt:lpstr>
      <vt:lpstr>Times New Roman</vt:lpstr>
      <vt:lpstr>Wingdings</vt:lpstr>
      <vt:lpstr>Тема Office</vt:lpstr>
      <vt:lpstr>Тема 1.  Правовое обеспечение и понятийный аппарат инновационно-инвестиционного анализа. Цель и задачи анализа инновационной и инвестиционной деятельности. Информационная база и факторы, оказывающие влияние на инвестиционную деятельность.</vt:lpstr>
      <vt:lpstr>ПЛАН</vt:lpstr>
      <vt:lpstr>Правовое обеспечение и понятийный аппарат инновационно-инвестиционного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Правовое обеспечение и понятийный аппарат инновационно-инвестиционного анализа. Цель и задачи анализа инновационной и инвестиционной деятельности. Информационная база и факторы, оказывающие влияние на инвестиционную деятельность.</dc:title>
  <dc:creator>PC</dc:creator>
  <cp:lastModifiedBy>PC</cp:lastModifiedBy>
  <cp:revision>7</cp:revision>
  <dcterms:created xsi:type="dcterms:W3CDTF">2024-09-30T17:08:41Z</dcterms:created>
  <dcterms:modified xsi:type="dcterms:W3CDTF">2024-09-30T18:24:25Z</dcterms:modified>
</cp:coreProperties>
</file>